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Arimo" panose="020B0604020202020204" charset="0"/>
      <p:regular r:id="rId11"/>
    </p:embeddedFont>
    <p:embeddedFont>
      <p:font typeface="Outfit Extra Bold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EF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73" d="100"/>
          <a:sy n="73" d="100"/>
        </p:scale>
        <p:origin x="485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5530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9202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What is Urdu Grammar Error Correction?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649742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Grammar Error Correction (GEC) is a task in Natural Language Processing (NLP) that involves identifying and correcting grammatical mistakes in text.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While English and other major languages have extensive tools and datasets, Urdu GEC remains underexplored.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280190" y="561165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This project aims to fill that gap using deep learning and transfer learning with the mT5 model.</a:t>
            </a:r>
            <a:endParaRPr lang="en-US" sz="17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36801CD-ED4C-1A79-CE1D-725E97BE84CE}"/>
              </a:ext>
            </a:extLst>
          </p:cNvPr>
          <p:cNvSpPr/>
          <p:nvPr/>
        </p:nvSpPr>
        <p:spPr>
          <a:xfrm>
            <a:off x="12822621" y="7598979"/>
            <a:ext cx="1692165" cy="546538"/>
          </a:xfrm>
          <a:prstGeom prst="rect">
            <a:avLst/>
          </a:prstGeom>
          <a:solidFill>
            <a:srgbClr val="EFEFF5"/>
          </a:solidFill>
          <a:ln>
            <a:solidFill>
              <a:srgbClr val="EF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5052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Why Urdu GEC?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1293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530906" y="2590800"/>
            <a:ext cx="1058989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Urdu is spoken by millions but lacks computational tools for grammar assistance.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793790" y="347686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530906" y="3554730"/>
            <a:ext cx="881645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No public dataset or correction system existed before this for Urdu.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793790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530906" y="4518660"/>
            <a:ext cx="69769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Inspired by success in English and Hindi GEC systems.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793790" y="540472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530906" y="5482590"/>
            <a:ext cx="113677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Helping students, writers, and learners of Urdu through AI-based grammar assistance.</a:t>
            </a:r>
            <a:endParaRPr lang="en-US" sz="2200" dirty="0"/>
          </a:p>
        </p:txBody>
      </p:sp>
      <p:sp>
        <p:nvSpPr>
          <p:cNvPr id="11" name="Shape 9"/>
          <p:cNvSpPr/>
          <p:nvPr/>
        </p:nvSpPr>
        <p:spPr>
          <a:xfrm>
            <a:off x="793790" y="636865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530906" y="6446520"/>
            <a:ext cx="88264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Building something useful for local language users using modern AI.</a:t>
            </a:r>
            <a:endParaRPr lang="en-US" sz="22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C355C0D-3F70-19DD-A26B-2701C388CE9C}"/>
              </a:ext>
            </a:extLst>
          </p:cNvPr>
          <p:cNvSpPr/>
          <p:nvPr/>
        </p:nvSpPr>
        <p:spPr>
          <a:xfrm>
            <a:off x="12822621" y="7598979"/>
            <a:ext cx="1692165" cy="546538"/>
          </a:xfrm>
          <a:prstGeom prst="rect">
            <a:avLst/>
          </a:prstGeom>
          <a:solidFill>
            <a:srgbClr val="EFEFF5"/>
          </a:solidFill>
          <a:ln>
            <a:solidFill>
              <a:srgbClr val="EF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15979"/>
            <a:ext cx="75164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What has been done before?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7838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Prior work focused on English, Arabic, and Hindi.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89643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Copy-Augmented Transformers and PIE models showed high precision in English.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1449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(Solyman et al., 2019): Arabic GEC using encoder-decoder + attention.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3254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(Sonawane et al., 2020): Hindi GEC using rule-based errors + Wikipedia edits.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75060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Our work is inspired by these models but adapted specifically for Urdu morphology and syntax.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090E77A-9EA3-E39F-0F6E-D84685CB24FC}"/>
              </a:ext>
            </a:extLst>
          </p:cNvPr>
          <p:cNvSpPr/>
          <p:nvPr/>
        </p:nvSpPr>
        <p:spPr>
          <a:xfrm>
            <a:off x="12822621" y="7598979"/>
            <a:ext cx="1692165" cy="546538"/>
          </a:xfrm>
          <a:prstGeom prst="rect">
            <a:avLst/>
          </a:prstGeom>
          <a:solidFill>
            <a:srgbClr val="EFEFF5"/>
          </a:solidFill>
          <a:ln>
            <a:solidFill>
              <a:srgbClr val="EF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8643" y="446723"/>
            <a:ext cx="5071705" cy="5078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Creating Our Own Dataset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568643" y="1344335"/>
            <a:ext cx="6548438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10,000 Urdu sentences collected via scraping (Wikipedia, news).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68643" y="1750576"/>
            <a:ext cx="6548438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Used Python scripts to inject 7 error types: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68643" y="2156817"/>
            <a:ext cx="6548438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Gender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568643" y="2473643"/>
            <a:ext cx="6548438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Tense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568643" y="2790468"/>
            <a:ext cx="6548438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Number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568643" y="3107293"/>
            <a:ext cx="6548438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Word Order</a:t>
            </a:r>
            <a:endParaRPr lang="en-US" sz="1250" dirty="0"/>
          </a:p>
        </p:txBody>
      </p:sp>
      <p:sp>
        <p:nvSpPr>
          <p:cNvPr id="9" name="Text 7"/>
          <p:cNvSpPr/>
          <p:nvPr/>
        </p:nvSpPr>
        <p:spPr>
          <a:xfrm>
            <a:off x="568643" y="3424118"/>
            <a:ext cx="6548438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Spelling</a:t>
            </a:r>
            <a:endParaRPr lang="en-US" sz="1250" dirty="0"/>
          </a:p>
        </p:txBody>
      </p:sp>
      <p:sp>
        <p:nvSpPr>
          <p:cNvPr id="10" name="Text 8"/>
          <p:cNvSpPr/>
          <p:nvPr/>
        </p:nvSpPr>
        <p:spPr>
          <a:xfrm>
            <a:off x="568643" y="3740944"/>
            <a:ext cx="6548438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Missing Words</a:t>
            </a:r>
            <a:endParaRPr lang="en-US" sz="1250" dirty="0"/>
          </a:p>
        </p:txBody>
      </p:sp>
      <p:sp>
        <p:nvSpPr>
          <p:cNvPr id="11" name="Text 9"/>
          <p:cNvSpPr/>
          <p:nvPr/>
        </p:nvSpPr>
        <p:spPr>
          <a:xfrm>
            <a:off x="568643" y="4057769"/>
            <a:ext cx="6548438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00"/>
              </a:lnSpc>
              <a:buSzPct val="100000"/>
              <a:buChar char="•"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Extra Words</a:t>
            </a:r>
            <a:endParaRPr lang="en-US" sz="1250" dirty="0"/>
          </a:p>
        </p:txBody>
      </p:sp>
      <p:sp>
        <p:nvSpPr>
          <p:cNvPr id="12" name="Text 10"/>
          <p:cNvSpPr/>
          <p:nvPr/>
        </p:nvSpPr>
        <p:spPr>
          <a:xfrm>
            <a:off x="568643" y="4464010"/>
            <a:ext cx="6548438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Formatted as JSON: {"incorrect": "...", "correct": "..."}.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68643" y="4870252"/>
            <a:ext cx="6548438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Tokenized using MT5Tokenizer.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68643" y="5276493"/>
            <a:ext cx="6548438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Masked padding during training (-100), batched with DataLoader.</a:t>
            </a:r>
            <a:endParaRPr lang="en-US" sz="1600" dirty="0"/>
          </a:p>
        </p:txBody>
      </p:sp>
      <p:pic>
        <p:nvPicPr>
          <p:cNvPr id="1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0940" y="1380887"/>
            <a:ext cx="5455801" cy="4727853"/>
          </a:xfrm>
          <a:prstGeom prst="rect">
            <a:avLst/>
          </a:prstGeom>
        </p:spPr>
      </p:pic>
      <p:sp>
        <p:nvSpPr>
          <p:cNvPr id="16" name="Shape 13"/>
          <p:cNvSpPr/>
          <p:nvPr/>
        </p:nvSpPr>
        <p:spPr>
          <a:xfrm>
            <a:off x="7520940" y="6291501"/>
            <a:ext cx="6548438" cy="1425416"/>
          </a:xfrm>
          <a:prstGeom prst="roundRect">
            <a:avLst>
              <a:gd name="adj" fmla="val 4787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7528560" y="6299121"/>
            <a:ext cx="6533198" cy="4700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7690961" y="6404134"/>
            <a:ext cx="2937986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00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علی اسکول جاتی ہے</a:t>
            </a:r>
            <a:endParaRPr lang="en-US" sz="1250" dirty="0"/>
          </a:p>
        </p:txBody>
      </p:sp>
      <p:sp>
        <p:nvSpPr>
          <p:cNvPr id="19" name="Text 16"/>
          <p:cNvSpPr/>
          <p:nvPr/>
        </p:nvSpPr>
        <p:spPr>
          <a:xfrm>
            <a:off x="10961370" y="6404134"/>
            <a:ext cx="2937986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00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علی اسکول جاتا ہے</a:t>
            </a:r>
            <a:endParaRPr lang="en-US" sz="1250" dirty="0"/>
          </a:p>
        </p:txBody>
      </p:sp>
      <p:sp>
        <p:nvSpPr>
          <p:cNvPr id="20" name="Shape 17"/>
          <p:cNvSpPr/>
          <p:nvPr/>
        </p:nvSpPr>
        <p:spPr>
          <a:xfrm>
            <a:off x="7528560" y="6769179"/>
            <a:ext cx="6533198" cy="47005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7690961" y="6874193"/>
            <a:ext cx="2937986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00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وہ کتاب پڑھا</a:t>
            </a:r>
            <a:endParaRPr lang="en-US" sz="1250" dirty="0"/>
          </a:p>
        </p:txBody>
      </p:sp>
      <p:sp>
        <p:nvSpPr>
          <p:cNvPr id="22" name="Text 19"/>
          <p:cNvSpPr/>
          <p:nvPr/>
        </p:nvSpPr>
        <p:spPr>
          <a:xfrm>
            <a:off x="10961370" y="6874193"/>
            <a:ext cx="2937986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00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وہ کتاب پڑھی</a:t>
            </a:r>
            <a:endParaRPr lang="en-US" sz="1250" dirty="0"/>
          </a:p>
        </p:txBody>
      </p:sp>
      <p:sp>
        <p:nvSpPr>
          <p:cNvPr id="23" name="Shape 20"/>
          <p:cNvSpPr/>
          <p:nvPr/>
        </p:nvSpPr>
        <p:spPr>
          <a:xfrm>
            <a:off x="7528560" y="7239238"/>
            <a:ext cx="6533198" cy="4700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4" name="Text 21"/>
          <p:cNvSpPr/>
          <p:nvPr/>
        </p:nvSpPr>
        <p:spPr>
          <a:xfrm>
            <a:off x="7690961" y="7344251"/>
            <a:ext cx="2937986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00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میں نے کھانا کھایا</a:t>
            </a:r>
            <a:endParaRPr lang="en-US" sz="1250" dirty="0"/>
          </a:p>
        </p:txBody>
      </p:sp>
      <p:sp>
        <p:nvSpPr>
          <p:cNvPr id="25" name="Text 22"/>
          <p:cNvSpPr/>
          <p:nvPr/>
        </p:nvSpPr>
        <p:spPr>
          <a:xfrm>
            <a:off x="10961370" y="7344251"/>
            <a:ext cx="2937986" cy="260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000"/>
              </a:lnSpc>
              <a:buNone/>
            </a:pPr>
            <a:r>
              <a:rPr lang="en-US" sz="12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میں نے کھانا کھائی</a:t>
            </a:r>
            <a:endParaRPr lang="en-US" sz="125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3C8ADC1-6EA8-CCF7-36C0-F132BF9FCAEF}"/>
              </a:ext>
            </a:extLst>
          </p:cNvPr>
          <p:cNvSpPr/>
          <p:nvPr/>
        </p:nvSpPr>
        <p:spPr>
          <a:xfrm>
            <a:off x="12822621" y="7724537"/>
            <a:ext cx="1692165" cy="420980"/>
          </a:xfrm>
          <a:prstGeom prst="rect">
            <a:avLst/>
          </a:prstGeom>
          <a:solidFill>
            <a:srgbClr val="EFEFF5"/>
          </a:solidFill>
          <a:ln>
            <a:solidFill>
              <a:srgbClr val="EF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54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2919" y="570905"/>
            <a:ext cx="6213991" cy="6486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Fine-Tuning mT5 for Urdu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6212919" y="1530906"/>
            <a:ext cx="7690961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Used google/mt5-small — a pretrained multilingual transformer.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212919" y="2096572"/>
            <a:ext cx="3741658" cy="2353270"/>
          </a:xfrm>
          <a:prstGeom prst="roundRect">
            <a:avLst>
              <a:gd name="adj" fmla="val 3705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28065" y="2311718"/>
            <a:ext cx="2594967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Training settings: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428065" y="2760702"/>
            <a:ext cx="3311366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Epochs: 10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6428065" y="3165515"/>
            <a:ext cx="3311366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Batch size: 8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428065" y="3570327"/>
            <a:ext cx="3311366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Max token length: 128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0162103" y="2096572"/>
            <a:ext cx="3741777" cy="2353270"/>
          </a:xfrm>
          <a:prstGeom prst="roundRect">
            <a:avLst>
              <a:gd name="adj" fmla="val 3705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377249" y="2311718"/>
            <a:ext cx="2594967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Optimization: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10377249" y="2760702"/>
            <a:ext cx="3311485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Optimizer: AdamW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0377249" y="3165515"/>
            <a:ext cx="3311485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Scheduler: Linear warm-up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0377249" y="3570327"/>
            <a:ext cx="3311485" cy="664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Loss: Cross-Entropy with padding masked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212919" y="4657368"/>
            <a:ext cx="7690961" cy="1211461"/>
          </a:xfrm>
          <a:prstGeom prst="roundRect">
            <a:avLst>
              <a:gd name="adj" fmla="val 7197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6428065" y="4872514"/>
            <a:ext cx="2594967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Environment:</a:t>
            </a:r>
            <a:endParaRPr lang="en-US" sz="2000" dirty="0"/>
          </a:p>
        </p:txBody>
      </p:sp>
      <p:sp>
        <p:nvSpPr>
          <p:cNvPr id="17" name="Text 14"/>
          <p:cNvSpPr/>
          <p:nvPr/>
        </p:nvSpPr>
        <p:spPr>
          <a:xfrm>
            <a:off x="6428065" y="5321498"/>
            <a:ext cx="7260669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Training on Colab (GPU if available)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212919" y="6102310"/>
            <a:ext cx="7690961" cy="664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Transfer Learning = We used a model that already knows Urdu → fine-tuned it for correction.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212919" y="7000161"/>
            <a:ext cx="7690961" cy="664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 didn’t train from scratch – we fine-tuned a smart model to get smarter on Urdu errors.</a:t>
            </a:r>
            <a:endParaRPr lang="en-US" sz="16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266DBE5-49FD-A2CE-BD0B-6B96D7FFE962}"/>
              </a:ext>
            </a:extLst>
          </p:cNvPr>
          <p:cNvSpPr/>
          <p:nvPr/>
        </p:nvSpPr>
        <p:spPr>
          <a:xfrm>
            <a:off x="12822621" y="7598979"/>
            <a:ext cx="1692165" cy="546538"/>
          </a:xfrm>
          <a:prstGeom prst="rect">
            <a:avLst/>
          </a:prstGeom>
          <a:solidFill>
            <a:srgbClr val="EFEFF5"/>
          </a:solidFill>
          <a:ln>
            <a:solidFill>
              <a:srgbClr val="EF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9363" y="486608"/>
            <a:ext cx="5917763" cy="5530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Performance and Evaluation</a:t>
            </a:r>
            <a:endParaRPr lang="en-US" sz="3450" dirty="0"/>
          </a:p>
        </p:txBody>
      </p:sp>
      <p:sp>
        <p:nvSpPr>
          <p:cNvPr id="3" name="Text 1"/>
          <p:cNvSpPr/>
          <p:nvPr/>
        </p:nvSpPr>
        <p:spPr>
          <a:xfrm>
            <a:off x="619363" y="1464231"/>
            <a:ext cx="6479977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Metric used: ChrF (Character n-gram F-score)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619363" y="1906429"/>
            <a:ext cx="6479977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Final score: 92.30</a:t>
            </a: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619363" y="2348627"/>
            <a:ext cx="6479977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High character-level similarity with ground truth.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619363" y="2790825"/>
            <a:ext cx="6479977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Great for morphologically rich languages like Urdu.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619363" y="3233023"/>
            <a:ext cx="6479977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Model successfully: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619363" y="3675221"/>
            <a:ext cx="6479977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Corrected gender/verb mismatches.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619363" y="4020145"/>
            <a:ext cx="6479977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Left already-correct sentences unchanged.</a:t>
            </a:r>
            <a:endParaRPr lang="en-US" sz="13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8680" y="1504117"/>
            <a:ext cx="6479977" cy="4815007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7538680" y="6518196"/>
            <a:ext cx="6479977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636746" y="6412230"/>
            <a:ext cx="13391674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Examples: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636746" y="6823356"/>
            <a:ext cx="3539096" cy="399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❌</a:t>
            </a: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استاد نے کمپیوٹر خریدا۔ → </a:t>
            </a:r>
            <a:r>
              <a:rPr lang="en-US" sz="13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✅</a:t>
            </a: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استاد نے کمپیوٹرخریدی ۔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525516" y="7190719"/>
            <a:ext cx="3633689" cy="2830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 rtl="1">
              <a:lnSpc>
                <a:spcPts val="2200"/>
              </a:lnSpc>
              <a:buNone/>
            </a:pPr>
            <a:r>
              <a:rPr lang="en-US" sz="1350" dirty="0">
                <a:solidFill>
                  <a:srgbClr val="000000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✅</a:t>
            </a:r>
            <a:r>
              <a:rPr lang="en-US" sz="13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 کیا بلی نے کتاب کھیلی؟ → No correction needed.</a:t>
            </a:r>
            <a:endParaRPr lang="en-US" sz="13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C6CD1A2-B600-89EB-A75D-ACC45D153F4D}"/>
              </a:ext>
            </a:extLst>
          </p:cNvPr>
          <p:cNvSpPr/>
          <p:nvPr/>
        </p:nvSpPr>
        <p:spPr>
          <a:xfrm>
            <a:off x="12822621" y="7598979"/>
            <a:ext cx="1692165" cy="546538"/>
          </a:xfrm>
          <a:prstGeom prst="rect">
            <a:avLst/>
          </a:prstGeom>
          <a:solidFill>
            <a:srgbClr val="EFEFF5"/>
          </a:solidFill>
          <a:ln>
            <a:solidFill>
              <a:srgbClr val="EF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8418" y="533043"/>
            <a:ext cx="6281261" cy="6057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What We Couldn't Do — Yet!</a:t>
            </a:r>
            <a:endParaRPr lang="en-US" sz="3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418" y="1526500"/>
            <a:ext cx="6636782" cy="77545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72252" y="2495788"/>
            <a:ext cx="2423279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No public dataset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872252" y="2914769"/>
            <a:ext cx="6249114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We had to create one manually.</a:t>
            </a:r>
            <a:endParaRPr lang="en-US" sz="15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1526500"/>
            <a:ext cx="6636782" cy="77545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09034" y="2495788"/>
            <a:ext cx="4403408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Artificial errors ≠ Real-world mistakes.</a:t>
            </a:r>
            <a:endParaRPr lang="en-US" sz="19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418" y="3418642"/>
            <a:ext cx="6636782" cy="775454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872252" y="4387929"/>
            <a:ext cx="5062061" cy="3027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Only simple inflectional errors were handled.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15200" y="3418642"/>
            <a:ext cx="6636782" cy="77545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09034" y="4387929"/>
            <a:ext cx="6249114" cy="6055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Short/simple sentences (scraped from children’s stories) used.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678418" y="5478066"/>
            <a:ext cx="3877270" cy="484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Future:</a:t>
            </a:r>
            <a:endParaRPr lang="en-US" sz="3050" dirty="0"/>
          </a:p>
        </p:txBody>
      </p:sp>
      <p:sp>
        <p:nvSpPr>
          <p:cNvPr id="13" name="Text 7"/>
          <p:cNvSpPr/>
          <p:nvPr/>
        </p:nvSpPr>
        <p:spPr>
          <a:xfrm>
            <a:off x="678418" y="6253520"/>
            <a:ext cx="13273564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Collect naturally occurring errors.</a:t>
            </a:r>
            <a:endParaRPr lang="en-US" sz="1500" dirty="0"/>
          </a:p>
        </p:txBody>
      </p:sp>
      <p:sp>
        <p:nvSpPr>
          <p:cNvPr id="14" name="Text 8"/>
          <p:cNvSpPr/>
          <p:nvPr/>
        </p:nvSpPr>
        <p:spPr>
          <a:xfrm>
            <a:off x="678418" y="6631305"/>
            <a:ext cx="13273564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Handle complex, multi-error sentences.</a:t>
            </a:r>
            <a:endParaRPr lang="en-US" sz="1500" dirty="0"/>
          </a:p>
        </p:txBody>
      </p:sp>
      <p:sp>
        <p:nvSpPr>
          <p:cNvPr id="15" name="Text 9"/>
          <p:cNvSpPr/>
          <p:nvPr/>
        </p:nvSpPr>
        <p:spPr>
          <a:xfrm>
            <a:off x="678418" y="7009090"/>
            <a:ext cx="13273564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Use mT5-base or mT5-large for better performance.</a:t>
            </a:r>
            <a:endParaRPr lang="en-US" sz="1500" dirty="0"/>
          </a:p>
        </p:txBody>
      </p:sp>
      <p:sp>
        <p:nvSpPr>
          <p:cNvPr id="16" name="Text 10"/>
          <p:cNvSpPr/>
          <p:nvPr/>
        </p:nvSpPr>
        <p:spPr>
          <a:xfrm>
            <a:off x="678418" y="7397386"/>
            <a:ext cx="13273564" cy="3100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Better hardware = bigger models.</a:t>
            </a:r>
            <a:endParaRPr lang="en-US" sz="15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24EA695-0F08-8115-F0AE-DAD3881930E0}"/>
              </a:ext>
            </a:extLst>
          </p:cNvPr>
          <p:cNvSpPr/>
          <p:nvPr/>
        </p:nvSpPr>
        <p:spPr>
          <a:xfrm>
            <a:off x="12822621" y="7598979"/>
            <a:ext cx="1692165" cy="546538"/>
          </a:xfrm>
          <a:prstGeom prst="rect">
            <a:avLst/>
          </a:prstGeom>
          <a:solidFill>
            <a:srgbClr val="EFEFF5"/>
          </a:solidFill>
          <a:ln>
            <a:solidFill>
              <a:srgbClr val="EF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50526"/>
            <a:ext cx="60825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Summary &amp; Takeaways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1293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530906" y="2590800"/>
            <a:ext cx="67317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First complete neural Urdu GEC pipeline using mT5.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793790" y="347686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530906" y="3554730"/>
            <a:ext cx="67878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Created a working dataset and model from scratch.</a:t>
            </a:r>
            <a:endParaRPr lang="en-US" sz="2200" dirty="0"/>
          </a:p>
        </p:txBody>
      </p:sp>
      <p:sp>
        <p:nvSpPr>
          <p:cNvPr id="7" name="Shape 5"/>
          <p:cNvSpPr/>
          <p:nvPr/>
        </p:nvSpPr>
        <p:spPr>
          <a:xfrm>
            <a:off x="793790" y="444079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1530906" y="4518660"/>
            <a:ext cx="72665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Achieved ChrF score of 92.30 — high quality correction.</a:t>
            </a:r>
            <a:endParaRPr lang="en-US" sz="2200" dirty="0"/>
          </a:p>
        </p:txBody>
      </p:sp>
      <p:sp>
        <p:nvSpPr>
          <p:cNvPr id="9" name="Shape 7"/>
          <p:cNvSpPr/>
          <p:nvPr/>
        </p:nvSpPr>
        <p:spPr>
          <a:xfrm>
            <a:off x="793790" y="540472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1530906" y="5482590"/>
            <a:ext cx="650390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Lays the foundation for future Urdu NLP projects.</a:t>
            </a:r>
            <a:endParaRPr lang="en-US" sz="2200" dirty="0"/>
          </a:p>
        </p:txBody>
      </p:sp>
      <p:sp>
        <p:nvSpPr>
          <p:cNvPr id="11" name="Shape 9"/>
          <p:cNvSpPr/>
          <p:nvPr/>
        </p:nvSpPr>
        <p:spPr>
          <a:xfrm>
            <a:off x="793790" y="636865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530906" y="6446520"/>
            <a:ext cx="796921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GEC in Urdu is no longer unexplored — this is a starting point.</a:t>
            </a:r>
            <a:endParaRPr lang="en-US" sz="22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087FF31-C89C-437F-CACA-91BD2AE2A198}"/>
              </a:ext>
            </a:extLst>
          </p:cNvPr>
          <p:cNvSpPr/>
          <p:nvPr/>
        </p:nvSpPr>
        <p:spPr>
          <a:xfrm>
            <a:off x="12822621" y="7598979"/>
            <a:ext cx="1692165" cy="546538"/>
          </a:xfrm>
          <a:prstGeom prst="rect">
            <a:avLst/>
          </a:prstGeom>
          <a:solidFill>
            <a:srgbClr val="EFEFF5"/>
          </a:solidFill>
          <a:ln>
            <a:solidFill>
              <a:srgbClr val="EFEFF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580</Words>
  <Application>Microsoft Office PowerPoint</Application>
  <PresentationFormat>Custom</PresentationFormat>
  <Paragraphs>85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Arimo</vt:lpstr>
      <vt:lpstr>Outfit Extra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Minaam Ahmad</cp:lastModifiedBy>
  <cp:revision>2</cp:revision>
  <dcterms:created xsi:type="dcterms:W3CDTF">2025-06-25T15:18:59Z</dcterms:created>
  <dcterms:modified xsi:type="dcterms:W3CDTF">2025-06-25T15:24:53Z</dcterms:modified>
</cp:coreProperties>
</file>